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76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59670" y="155448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5200" b="1">
                <a:solidFill>
                  <a:srgbClr val="FFFFFF"/>
                </a:solidFill>
              </a:defRPr>
            </a:pPr>
            <a:r>
              <a:rPr dirty="0"/>
              <a:t>The State of Data Governance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8048" y="233172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>
                <a:solidFill>
                  <a:srgbClr val="D4AF37"/>
                </a:solidFill>
              </a:defRPr>
            </a:pPr>
            <a:r>
              <a:rPr dirty="0"/>
              <a:t>A Leadership Reality Check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306324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defRPr sz="2200">
                <a:solidFill>
                  <a:srgbClr val="D6E0EC"/>
                </a:solidFill>
              </a:defRPr>
            </a:pPr>
            <a:r>
              <a:t>Peter Gallinari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474720"/>
            <a:ext cx="7772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defRPr sz="1800">
                <a:solidFill>
                  <a:srgbClr val="D6E0EC"/>
                </a:solidFill>
              </a:defRPr>
            </a:pPr>
            <a:r>
              <a:t>InfoSec Nashville | September 17–18,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Complexity Multiplies Exposure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50876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t>Complexity without visibility equals unmanaged risk.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286000"/>
            <a:ext cx="3657600" cy="8229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Multi-cloud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92040" y="2286000"/>
            <a:ext cx="3657600" cy="8229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SaaS sprawl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429000"/>
            <a:ext cx="3657600" cy="8229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Dev/Test duplication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92040" y="3429000"/>
            <a:ext cx="3657600" cy="8229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Data lakes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572000"/>
            <a:ext cx="3657600" cy="8229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Endpoints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92040" y="4572000"/>
            <a:ext cx="3657600" cy="8229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Immutable backups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5893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dirty="0"/>
              <a:t>Case Study: Compliance Without Visibility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920240"/>
            <a:ext cx="7680960" cy="2961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Audit passed.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Controls deployed.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Vendor program documented.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Then the question: “Where does regulated data live—including test and vendor environments?”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Compliance was present. Visibility was not.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9594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 dirty="0"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Regulatory Reality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50876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t>Perfection is not the standard.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898027"/>
            <a:ext cx="7680960" cy="2479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Remove from active systems.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Prevent further processing.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Document reasonable effort.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Honor retention obligations.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Defensible process beats perfect promises.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733E67-3067-3BBD-C434-BEC6FAC51671}"/>
              </a:ext>
            </a:extLst>
          </p:cNvPr>
          <p:cNvSpPr txBox="1"/>
          <p:nvPr/>
        </p:nvSpPr>
        <p:spPr>
          <a:xfrm>
            <a:off x="1001487" y="4699337"/>
            <a:ext cx="79552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“Take GDPR as an example.</a:t>
            </a:r>
          </a:p>
          <a:p>
            <a:r>
              <a:rPr lang="en-US" sz="2000" dirty="0">
                <a:solidFill>
                  <a:schemeClr val="bg1"/>
                </a:solidFill>
              </a:rPr>
              <a:t>Even under one of the strictest privacy regimes in the world…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the expectation is not that you manually reconstruct immutable backups.”</a:t>
            </a:r>
          </a:p>
        </p:txBody>
      </p:sp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73152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Data Governance Maturity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69418"/>
            <a:ext cx="7955279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rPr dirty="0"/>
              <a:t>If Discovery is weak, everything above it is fragile.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71600" y="2011680"/>
            <a:ext cx="6858000" cy="7315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0">
                <a:solidFill>
                  <a:srgbClr val="FFFFFF"/>
                </a:solidFill>
              </a:defRPr>
            </a:pPr>
            <a:r>
              <a:t>Oversight &amp; Vendor Governance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20240" y="2834640"/>
            <a:ext cx="5760720" cy="7315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0">
                <a:solidFill>
                  <a:srgbClr val="FFFFFF"/>
                </a:solidFill>
              </a:defRPr>
            </a:pPr>
            <a:r>
              <a:t>Ownership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68880" y="3657600"/>
            <a:ext cx="4663440" cy="7315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0">
                <a:solidFill>
                  <a:srgbClr val="FFFFFF"/>
                </a:solidFill>
              </a:defRPr>
            </a:pPr>
            <a:r>
              <a:t>Classification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17520" y="4480560"/>
            <a:ext cx="3566160" cy="731520"/>
          </a:xfrm>
          <a:prstGeom prst="round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0A1426"/>
                </a:solidFill>
              </a:defRPr>
            </a:pPr>
            <a:r>
              <a:t>Data Discovery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E49E4-A64E-C261-170D-FF86383DE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714776-0F7E-9290-48AF-7979A6ADEA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F6F9DA-849B-F7DB-859F-D3F9252AE985}"/>
              </a:ext>
            </a:extLst>
          </p:cNvPr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2EF02A-A00D-B2E9-A154-0A1E75E1F0D7}"/>
              </a:ext>
            </a:extLst>
          </p:cNvPr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27DF0C-42AD-FEDE-DE9C-4762BD41A7EC}"/>
              </a:ext>
            </a:extLst>
          </p:cNvPr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rPr dirty="0"/>
              <a:t>Peter Gallinari | InfoSec Nashville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F62606-0A8C-474A-9CC7-70D50CEC7E2B}"/>
              </a:ext>
            </a:extLst>
          </p:cNvPr>
          <p:cNvSpPr txBox="1"/>
          <p:nvPr/>
        </p:nvSpPr>
        <p:spPr>
          <a:xfrm>
            <a:off x="457200" y="365760"/>
            <a:ext cx="731027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/>
            </a:pPr>
            <a:r>
              <a:rPr dirty="0">
                <a:solidFill>
                  <a:schemeClr val="bg1"/>
                </a:solidFill>
              </a:rPr>
              <a:t>The Data Governance Foundation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2626BD-9B87-923B-02C6-523F8C4B10FC}"/>
              </a:ext>
            </a:extLst>
          </p:cNvPr>
          <p:cNvSpPr txBox="1"/>
          <p:nvPr/>
        </p:nvSpPr>
        <p:spPr>
          <a:xfrm>
            <a:off x="457200" y="1097280"/>
            <a:ext cx="764414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/>
            </a:pPr>
            <a:r>
              <a:rPr sz="2400" dirty="0">
                <a:solidFill>
                  <a:srgbClr val="FFC000"/>
                </a:solidFill>
              </a:rPr>
              <a:t>Security and privacy controls depend on strong governance</a:t>
            </a:r>
            <a:r>
              <a:rPr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id="{9FADEB8E-4869-8CEA-78A4-84C12DA2CA96}"/>
              </a:ext>
            </a:extLst>
          </p:cNvPr>
          <p:cNvSpPr/>
          <p:nvPr/>
        </p:nvSpPr>
        <p:spPr>
          <a:xfrm>
            <a:off x="2743200" y="1828800"/>
            <a:ext cx="3657600" cy="914400"/>
          </a:xfrm>
          <a:prstGeom prst="roundRect">
            <a:avLst/>
          </a:prstGeom>
          <a:solidFill>
            <a:srgbClr val="00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/>
            </a:pPr>
            <a:r>
              <a:rPr b="1" dirty="0"/>
              <a:t>Information Governance</a:t>
            </a:r>
          </a:p>
          <a:p>
            <a:r>
              <a:rPr dirty="0"/>
              <a:t>Strategy • Risk • Legal Obligations</a:t>
            </a:r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175DB3A6-47BE-72D0-0BF3-FCCA6A5684EE}"/>
              </a:ext>
            </a:extLst>
          </p:cNvPr>
          <p:cNvSpPr/>
          <p:nvPr/>
        </p:nvSpPr>
        <p:spPr>
          <a:xfrm>
            <a:off x="1828800" y="2897774"/>
            <a:ext cx="5486400" cy="914400"/>
          </a:xfrm>
          <a:prstGeom prst="roundRect">
            <a:avLst/>
          </a:prstGeom>
          <a:solidFill>
            <a:srgbClr val="009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/>
            </a:pPr>
            <a:r>
              <a:rPr b="1" dirty="0"/>
              <a:t>Data Governance</a:t>
            </a:r>
          </a:p>
          <a:p>
            <a:r>
              <a:rPr dirty="0"/>
              <a:t>Ownership • Classification • Policy • Accountability</a:t>
            </a: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F6E1B150-E934-41DD-C5F7-E8924544813A}"/>
              </a:ext>
            </a:extLst>
          </p:cNvPr>
          <p:cNvSpPr/>
          <p:nvPr/>
        </p:nvSpPr>
        <p:spPr>
          <a:xfrm>
            <a:off x="914400" y="3966748"/>
            <a:ext cx="7315200" cy="1097280"/>
          </a:xfrm>
          <a:prstGeom prst="roundRect">
            <a:avLst/>
          </a:prstGeom>
          <a:solidFill>
            <a:srgbClr val="99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/>
            </a:pPr>
            <a:r>
              <a:rPr b="1" dirty="0"/>
              <a:t>Data Management</a:t>
            </a:r>
          </a:p>
          <a:p>
            <a:r>
              <a:rPr dirty="0"/>
              <a:t>Storage • Lifecycle • Architecture • Privacy • Security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E37CDE-25A6-82B0-D81A-A767B8E06B84}"/>
              </a:ext>
            </a:extLst>
          </p:cNvPr>
          <p:cNvSpPr txBox="1"/>
          <p:nvPr/>
        </p:nvSpPr>
        <p:spPr>
          <a:xfrm>
            <a:off x="2286545" y="5147253"/>
            <a:ext cx="4936670" cy="70788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Governance defines the rules.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Management enforces them.</a:t>
            </a:r>
          </a:p>
        </p:txBody>
      </p:sp>
    </p:spTree>
    <p:extLst>
      <p:ext uri="{BB962C8B-B14F-4D97-AF65-F5344CB8AC3E}">
        <p14:creationId xmlns:p14="http://schemas.microsoft.com/office/powerpoint/2010/main" val="330430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Common Executive Assumptions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920240"/>
            <a:ext cx="7680960" cy="3927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r>
              <a:rPr dirty="0"/>
              <a:t>“IT is handling it.”</a:t>
            </a:r>
          </a:p>
          <a:p>
            <a:pPr algn="ctr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r>
              <a:rPr dirty="0"/>
              <a:t>“We passed the audit.”</a:t>
            </a:r>
          </a:p>
          <a:p>
            <a:pPr algn="ctr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r>
              <a:rPr dirty="0"/>
              <a:t>“Our vendor is certified.”</a:t>
            </a:r>
          </a:p>
          <a:p>
            <a:pPr algn="ctr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r>
              <a:rPr dirty="0"/>
              <a:t>“We haven’t had a breach.”</a:t>
            </a:r>
          </a:p>
          <a:p>
            <a:pPr algn="ctr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endParaRPr lang="en-US" dirty="0"/>
          </a:p>
          <a:p>
            <a:pPr algn="ctr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r>
              <a:rPr lang="en-US" sz="2800" dirty="0"/>
              <a:t>“Those statements may all be true…</a:t>
            </a:r>
            <a:br>
              <a:rPr lang="en-US" sz="2800" dirty="0"/>
            </a:br>
            <a:r>
              <a:rPr lang="en-US" sz="2800" dirty="0"/>
              <a:t>…but none of them, by themselves, give you visibility.”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Leadership Reality Check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1737" y="1837944"/>
            <a:ext cx="9492343" cy="3444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Do we have a validated data inventory?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Can we identify sensitive data across structured and unstructured systems?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Is business ownership formally assigned?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Do we understand vendor data flows and </a:t>
            </a:r>
            <a:r>
              <a:rPr dirty="0" err="1"/>
              <a:t>subprocessors</a:t>
            </a:r>
            <a:r>
              <a:rPr dirty="0"/>
              <a:t>?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Can we execute deletion requests defensibly?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§"/>
              <a:defRPr sz="2800">
                <a:solidFill>
                  <a:srgbClr val="D6E0EC"/>
                </a:solidFill>
              </a:defRPr>
            </a:pPr>
            <a:r>
              <a:rPr dirty="0"/>
              <a:t>Are non-production environments governed?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7085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-87085" y="5897880"/>
            <a:ext cx="9871165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7863840" cy="1813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defRPr sz="3600">
                <a:solidFill>
                  <a:srgbClr val="FFFFFF"/>
                </a:solidFill>
              </a:defRPr>
            </a:pPr>
            <a:r>
              <a:rPr dirty="0"/>
              <a:t>Security controls defend what you see.</a:t>
            </a:r>
          </a:p>
          <a:p>
            <a:pPr algn="ctr">
              <a:lnSpc>
                <a:spcPct val="105000"/>
              </a:lnSpc>
              <a:defRPr sz="3600">
                <a:solidFill>
                  <a:srgbClr val="FFFFFF"/>
                </a:solidFill>
              </a:defRPr>
            </a:pPr>
            <a:endParaRPr lang="en-US" dirty="0"/>
          </a:p>
          <a:p>
            <a:pPr algn="ctr">
              <a:lnSpc>
                <a:spcPct val="105000"/>
              </a:lnSpc>
              <a:defRPr sz="3600">
                <a:solidFill>
                  <a:srgbClr val="FFFFFF"/>
                </a:solidFill>
              </a:defRPr>
            </a:pPr>
            <a:r>
              <a:rPr dirty="0"/>
              <a:t>Governance addresses what you don’t.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B77B62-D5EA-62EA-13B1-E0B8CE9B9B0D}"/>
              </a:ext>
            </a:extLst>
          </p:cNvPr>
          <p:cNvSpPr txBox="1"/>
          <p:nvPr/>
        </p:nvSpPr>
        <p:spPr>
          <a:xfrm>
            <a:off x="357050" y="4219041"/>
            <a:ext cx="8595360" cy="132343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Visibility is the bridge between security and governance.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dirty="0"/>
              <a:t>We’ve Evolved Security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50876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t>Firewalls • SIEM/SOC • Cloud • Zero Trust • Automation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366554"/>
            <a:ext cx="7863840" cy="1232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defRPr sz="3600">
                <a:solidFill>
                  <a:srgbClr val="FFFFFF"/>
                </a:solidFill>
              </a:defRPr>
            </a:pPr>
            <a:r>
              <a:rPr sz="3600" b="1" dirty="0"/>
              <a:t>Yet foundational data visibility remains inconsistent.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786384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defRPr sz="3600">
                <a:solidFill>
                  <a:srgbClr val="FFFFFF"/>
                </a:solidFill>
              </a:defRPr>
            </a:pPr>
            <a:r>
              <a:rPr dirty="0"/>
              <a:t>Where does your sensitive data</a:t>
            </a:r>
          </a:p>
          <a:p>
            <a:pPr algn="ctr">
              <a:lnSpc>
                <a:spcPct val="105000"/>
              </a:lnSpc>
              <a:defRPr sz="3600">
                <a:solidFill>
                  <a:srgbClr val="FFFFFF"/>
                </a:solidFill>
              </a:defRPr>
            </a:pPr>
            <a:r>
              <a:rPr dirty="0"/>
              <a:t>actually live?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C1361-14FA-9E74-84F7-BC523304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A9EDD9-1C65-8FFC-4966-17C8677743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E57719-2EE7-283D-922E-50408BFD8DCE}"/>
              </a:ext>
            </a:extLst>
          </p:cNvPr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03908E-A98F-35AD-5A9E-45AD5C5AB9BE}"/>
              </a:ext>
            </a:extLst>
          </p:cNvPr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53BFE4-8B24-626F-B8ED-EDA71BF80FBC}"/>
              </a:ext>
            </a:extLst>
          </p:cNvPr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FDC01F-CD26-162E-AF7E-FDA364E387BF}"/>
              </a:ext>
            </a:extLst>
          </p:cNvPr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EED8F1-BC9C-720D-BC4F-372D2934143D}"/>
              </a:ext>
            </a:extLst>
          </p:cNvPr>
          <p:cNvSpPr txBox="1"/>
          <p:nvPr/>
        </p:nvSpPr>
        <p:spPr>
          <a:xfrm>
            <a:off x="731520" y="588109"/>
            <a:ext cx="704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What Do I Mean By Visibility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46DE3-AFBF-F409-4EAC-CE37840FE2A2}"/>
              </a:ext>
            </a:extLst>
          </p:cNvPr>
          <p:cNvSpPr txBox="1"/>
          <p:nvPr/>
        </p:nvSpPr>
        <p:spPr>
          <a:xfrm>
            <a:off x="2849880" y="2060834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Not dashboards.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Not alerts.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Not logs.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4C46F2-8091-C2D4-AF29-B3D43F836B30}"/>
              </a:ext>
            </a:extLst>
          </p:cNvPr>
          <p:cNvSpPr txBox="1"/>
          <p:nvPr/>
        </p:nvSpPr>
        <p:spPr>
          <a:xfrm>
            <a:off x="640080" y="4533354"/>
            <a:ext cx="84124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The ability to confidently identify, locate, understand, and account for your sensitive data — across its lifecycle.</a:t>
            </a:r>
          </a:p>
        </p:txBody>
      </p:sp>
    </p:spTree>
    <p:extLst>
      <p:ext uri="{BB962C8B-B14F-4D97-AF65-F5344CB8AC3E}">
        <p14:creationId xmlns:p14="http://schemas.microsoft.com/office/powerpoint/2010/main" val="381081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59436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FFFFFF"/>
                </a:solidFill>
              </a:defRPr>
            </a:pPr>
            <a:r>
              <a:rPr dirty="0"/>
              <a:t>Perceived Maturity vs Operational Reality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50876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t>Compliance does not equal visibility.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1965960"/>
            <a:ext cx="3794760" cy="39319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617720" y="1965960"/>
            <a:ext cx="3794760" cy="39319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97280" y="214884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defRPr sz="2400">
                <a:solidFill>
                  <a:srgbClr val="D4AF37"/>
                </a:solidFill>
              </a:defRPr>
            </a:pPr>
            <a:r>
              <a:t>Perceived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214884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defRPr sz="2400">
                <a:solidFill>
                  <a:srgbClr val="D4AF37"/>
                </a:solidFill>
              </a:defRPr>
            </a:pPr>
            <a:r>
              <a:t>Operational Reality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606040"/>
            <a:ext cx="33832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Framework aligned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Audit passed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Policies documented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Tools deployed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Vendor certified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606040"/>
            <a:ext cx="33832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Unmapped data stores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Legacy environments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Shadow repositories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Test systems w/ prod data</a:t>
            </a:r>
          </a:p>
          <a:p>
            <a:pPr algn="l">
              <a:lnSpc>
                <a:spcPct val="110000"/>
              </a:lnSpc>
              <a:defRPr sz="2600">
                <a:solidFill>
                  <a:srgbClr val="D6E0EC"/>
                </a:solidFill>
              </a:defRPr>
            </a:pPr>
            <a:r>
              <a:t>Unverified vendor replication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Discovery Before Defense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50876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t>If you cannot inventory it, you cannot defend it.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194560"/>
            <a:ext cx="2514600" cy="9601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Shared drives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0" y="2194560"/>
            <a:ext cx="2514600" cy="9601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Email archives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2194560"/>
            <a:ext cx="2514600" cy="9601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Dev/Test environments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3474720"/>
            <a:ext cx="2514600" cy="9601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SaaS platforms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0" y="3474720"/>
            <a:ext cx="2514600" cy="9601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Cloud replication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3474720"/>
            <a:ext cx="2514600" cy="96012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r>
              <a:t>Unstructured content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Classification Is Not a Label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50876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t>If everything is “confidential,” nothing is prioritized.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920240"/>
            <a:ext cx="7680960" cy="1996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endParaRPr lang="en-US" dirty="0"/>
          </a:p>
          <a:p>
            <a:pPr algn="l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r>
              <a:rPr b="1" dirty="0"/>
              <a:t>Classification must drive control.</a:t>
            </a:r>
          </a:p>
          <a:p>
            <a:pPr algn="l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endParaRPr lang="en-US" dirty="0"/>
          </a:p>
          <a:p>
            <a:pPr algn="l">
              <a:lnSpc>
                <a:spcPct val="112000"/>
              </a:lnSpc>
              <a:defRPr sz="2800">
                <a:solidFill>
                  <a:srgbClr val="D6E0EC"/>
                </a:solidFill>
              </a:defRPr>
            </a:pPr>
            <a:r>
              <a:rPr dirty="0"/>
              <a:t>Control must be aligned to business impact.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5897880"/>
            <a:ext cx="9144000" cy="960120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685800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dirty="0"/>
              <a:t>Ownership Determines Accountability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50876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t>IT manages infrastructure. The business owns the risk.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05740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defRPr sz="2600">
                <a:solidFill>
                  <a:srgbClr val="FFFFFF"/>
                </a:solidFill>
              </a:defRPr>
            </a:pPr>
            <a:r>
              <a:rPr dirty="0"/>
              <a:t>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600" y="205740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2000"/>
              </a:lnSpc>
              <a:defRPr sz="2600">
                <a:solidFill>
                  <a:srgbClr val="FFFFFF"/>
                </a:solidFill>
              </a:defRPr>
            </a:pPr>
            <a:r>
              <a:t>Business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60120" y="2514600"/>
            <a:ext cx="3611880" cy="33375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>
                <a:solidFill>
                  <a:srgbClr val="D6E0EC"/>
                </a:solidFill>
              </a:defRPr>
            </a:pPr>
            <a:r>
              <a:rPr dirty="0"/>
              <a:t>Access &amp; controls</a:t>
            </a:r>
            <a:endParaRPr lang="en-US" dirty="0"/>
          </a:p>
          <a:p>
            <a:pPr algn="ctr">
              <a:defRPr sz="2400">
                <a:solidFill>
                  <a:srgbClr val="D6E0EC"/>
                </a:solidFill>
              </a:defRPr>
            </a:pPr>
            <a:endParaRPr dirty="0"/>
          </a:p>
          <a:p>
            <a:pPr>
              <a:defRPr sz="2400">
                <a:solidFill>
                  <a:srgbClr val="D6E0EC"/>
                </a:solidFill>
              </a:defRPr>
            </a:pPr>
            <a:r>
              <a:rPr dirty="0"/>
              <a:t>Configuration</a:t>
            </a:r>
          </a:p>
          <a:p>
            <a:pPr>
              <a:defRPr sz="2400">
                <a:solidFill>
                  <a:srgbClr val="D6E0EC"/>
                </a:solidFill>
              </a:defRPr>
            </a:pPr>
            <a:r>
              <a:rPr dirty="0"/>
              <a:t>Monitoring</a:t>
            </a:r>
          </a:p>
          <a:p>
            <a:pPr>
              <a:defRPr sz="2400">
                <a:solidFill>
                  <a:srgbClr val="D6E0EC"/>
                </a:solidFill>
              </a:defRPr>
            </a:pPr>
            <a:r>
              <a:rPr dirty="0"/>
              <a:t>Resilience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2514600"/>
            <a:ext cx="3611880" cy="3337560"/>
          </a:xfrm>
          <a:prstGeom prst="roundRect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>
                <a:solidFill>
                  <a:srgbClr val="D6E0EC"/>
                </a:solidFill>
              </a:defRPr>
            </a:pPr>
            <a:r>
              <a:rPr dirty="0"/>
              <a:t>Purpose</a:t>
            </a:r>
            <a:endParaRPr lang="en-US" dirty="0"/>
          </a:p>
          <a:p>
            <a:pPr algn="ctr">
              <a:defRPr sz="2400">
                <a:solidFill>
                  <a:srgbClr val="D6E0EC"/>
                </a:solidFill>
              </a:defRPr>
            </a:pPr>
            <a:endParaRPr dirty="0"/>
          </a:p>
          <a:p>
            <a:pPr>
              <a:defRPr sz="2400">
                <a:solidFill>
                  <a:srgbClr val="D6E0EC"/>
                </a:solidFill>
              </a:defRPr>
            </a:pPr>
            <a:r>
              <a:rPr dirty="0"/>
              <a:t>Sensitivity</a:t>
            </a:r>
          </a:p>
          <a:p>
            <a:pPr>
              <a:defRPr sz="2400">
                <a:solidFill>
                  <a:srgbClr val="D6E0EC"/>
                </a:solidFill>
              </a:defRPr>
            </a:pPr>
            <a:r>
              <a:rPr dirty="0"/>
              <a:t>Retention</a:t>
            </a:r>
          </a:p>
          <a:p>
            <a:pPr>
              <a:defRPr sz="2400">
                <a:solidFill>
                  <a:srgbClr val="D6E0EC"/>
                </a:solidFill>
              </a:defRPr>
            </a:pPr>
            <a:r>
              <a:rPr dirty="0"/>
              <a:t>Sharing &amp; vendors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2636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t>Peter Gallinari | InfoSec Nashville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14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4114800" cy="6858000"/>
          </a:xfrm>
          <a:prstGeom prst="rect">
            <a:avLst/>
          </a:prstGeom>
          <a:solidFill>
            <a:srgbClr val="1630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211669"/>
            <a:ext cx="8503920" cy="646331"/>
          </a:xfrm>
          <a:prstGeom prst="rect">
            <a:avLst/>
          </a:prstGeom>
          <a:solidFill>
            <a:srgbClr val="265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081647"/>
            <a:ext cx="7680960" cy="54864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379766"/>
            <a:ext cx="7955279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rPr dirty="0"/>
              <a:t>Vendor Multiplication Effect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140599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D4AF37"/>
                </a:solidFill>
              </a:defRPr>
            </a:pPr>
            <a:r>
              <a:rPr dirty="0"/>
              <a:t>Your data lifecycle does not end at your firewall.</a:t>
            </a:r>
          </a:p>
        </p:txBody>
      </p:sp>
      <p:sp>
        <p:nvSpPr>
          <p:cNvPr id="8" name="Oval 7"/>
          <p:cNvSpPr/>
          <p:nvPr/>
        </p:nvSpPr>
        <p:spPr>
          <a:xfrm>
            <a:off x="3752862" y="3273552"/>
            <a:ext cx="2171699" cy="173736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A1426"/>
                </a:solidFill>
              </a:defRPr>
            </a:pPr>
            <a:r>
              <a:rPr sz="2000" dirty="0"/>
              <a:t>Your</a:t>
            </a:r>
            <a:br>
              <a:rPr sz="2000" dirty="0"/>
            </a:br>
            <a:r>
              <a:rPr sz="2000" dirty="0"/>
              <a:t>Organization</a:t>
            </a:r>
          </a:p>
        </p:txBody>
      </p:sp>
      <p:sp>
        <p:nvSpPr>
          <p:cNvPr id="9" name="Oval 8"/>
          <p:cNvSpPr/>
          <p:nvPr/>
        </p:nvSpPr>
        <p:spPr>
          <a:xfrm>
            <a:off x="1403183" y="2739933"/>
            <a:ext cx="2327366" cy="1378131"/>
          </a:xfrm>
          <a:prstGeom prst="ellipse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rPr sz="2000" b="1" dirty="0"/>
              <a:t>Cloud</a:t>
            </a:r>
          </a:p>
        </p:txBody>
      </p:sp>
      <p:sp>
        <p:nvSpPr>
          <p:cNvPr id="10" name="Oval 9"/>
          <p:cNvSpPr/>
          <p:nvPr/>
        </p:nvSpPr>
        <p:spPr>
          <a:xfrm>
            <a:off x="5963462" y="2647050"/>
            <a:ext cx="2274835" cy="1441626"/>
          </a:xfrm>
          <a:prstGeom prst="ellipse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rPr sz="2000" b="1"/>
              <a:t>SaaS</a:t>
            </a:r>
          </a:p>
        </p:txBody>
      </p:sp>
      <p:sp>
        <p:nvSpPr>
          <p:cNvPr id="11" name="Oval 10"/>
          <p:cNvSpPr/>
          <p:nvPr/>
        </p:nvSpPr>
        <p:spPr>
          <a:xfrm>
            <a:off x="1190194" y="4237286"/>
            <a:ext cx="2327365" cy="1463040"/>
          </a:xfrm>
          <a:prstGeom prst="ellipse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rPr sz="2000" b="1" dirty="0"/>
              <a:t>Analytics</a:t>
            </a:r>
          </a:p>
        </p:txBody>
      </p:sp>
      <p:sp>
        <p:nvSpPr>
          <p:cNvPr id="12" name="Oval 11"/>
          <p:cNvSpPr/>
          <p:nvPr/>
        </p:nvSpPr>
        <p:spPr>
          <a:xfrm>
            <a:off x="6213841" y="4157256"/>
            <a:ext cx="2423160" cy="1711236"/>
          </a:xfrm>
          <a:prstGeom prst="ellipse">
            <a:avLst/>
          </a:prstGeom>
          <a:solidFill>
            <a:srgbClr val="1221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rPr sz="2000" b="1" dirty="0" err="1"/>
              <a:t>Subprocessors</a:t>
            </a:r>
            <a:endParaRPr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0080" y="641930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D6E0EC"/>
                </a:solidFill>
              </a:defRPr>
            </a:pPr>
            <a:r>
              <a:rPr dirty="0"/>
              <a:t>Peter Gallinari | InfoSec Nashville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6D0EAE-8541-AF98-6A28-88CBE6CD4DDB}"/>
              </a:ext>
            </a:extLst>
          </p:cNvPr>
          <p:cNvSpPr txBox="1"/>
          <p:nvPr/>
        </p:nvSpPr>
        <p:spPr>
          <a:xfrm>
            <a:off x="1576804" y="1741052"/>
            <a:ext cx="65771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“</a:t>
            </a:r>
            <a:r>
              <a:rPr lang="en-US" dirty="0">
                <a:solidFill>
                  <a:schemeClr val="bg1"/>
                </a:solidFill>
              </a:rPr>
              <a:t>SaaS is someone else's application holding your data.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Cloud is infrastructure where you build and run your own systems.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4252E1-8867-04E1-88E5-F78BE3FBF249}"/>
              </a:ext>
            </a:extLst>
          </p:cNvPr>
          <p:cNvSpPr txBox="1"/>
          <p:nvPr/>
        </p:nvSpPr>
        <p:spPr>
          <a:xfrm>
            <a:off x="1008578" y="2750456"/>
            <a:ext cx="12028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You build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• AWS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• Azure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• Google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24EDAF-C374-E140-1210-4736082BAC6C}"/>
              </a:ext>
            </a:extLst>
          </p:cNvPr>
          <p:cNvSpPr txBox="1"/>
          <p:nvPr/>
        </p:nvSpPr>
        <p:spPr>
          <a:xfrm>
            <a:off x="7522573" y="2689726"/>
            <a:ext cx="1676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• Salesforce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• Microsoft 365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• ServiceNow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• Workday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• Zoom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B3A1E6-7C73-9C8B-8A26-F6B16CEB08D1}"/>
              </a:ext>
            </a:extLst>
          </p:cNvPr>
          <p:cNvSpPr txBox="1"/>
          <p:nvPr/>
        </p:nvSpPr>
        <p:spPr>
          <a:xfrm>
            <a:off x="243822" y="5283162"/>
            <a:ext cx="4220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“Every time data is analyzed, it is often duplicated. And every duplication increases the visibility challenge.”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780C10-AF6C-6FB9-DDB1-FCDEB36C0753}"/>
              </a:ext>
            </a:extLst>
          </p:cNvPr>
          <p:cNvSpPr txBox="1"/>
          <p:nvPr/>
        </p:nvSpPr>
        <p:spPr>
          <a:xfrm>
            <a:off x="7620377" y="5288772"/>
            <a:ext cx="14915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• Used by the vendor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B793BF-E9C3-9F36-25DD-970832D0FD2C}"/>
              </a:ext>
            </a:extLst>
          </p:cNvPr>
          <p:cNvSpPr txBox="1"/>
          <p:nvPr/>
        </p:nvSpPr>
        <p:spPr>
          <a:xfrm>
            <a:off x="1942327" y="2622999"/>
            <a:ext cx="5987143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“Complexity isn’t the enemy.</a:t>
            </a:r>
            <a:br>
              <a:rPr lang="en-US" sz="3200" dirty="0"/>
            </a:br>
            <a:r>
              <a:rPr lang="en-US" sz="3200" b="1" dirty="0"/>
              <a:t>Complexity without visibility is.</a:t>
            </a:r>
            <a:r>
              <a:rPr lang="en-US" sz="3200" dirty="0"/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737</Words>
  <Application>Microsoft Office PowerPoint</Application>
  <PresentationFormat>On-screen Show (4:3)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Peter Gallinari</dc:creator>
  <cp:keywords/>
  <dc:description>generated using python-pptx</dc:description>
  <cp:lastModifiedBy>Peter Gallinari</cp:lastModifiedBy>
  <cp:revision>3</cp:revision>
  <dcterms:created xsi:type="dcterms:W3CDTF">2013-01-27T09:14:16Z</dcterms:created>
  <dcterms:modified xsi:type="dcterms:W3CDTF">2026-05-14T16:40:36Z</dcterms:modified>
  <cp:category/>
</cp:coreProperties>
</file>